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86" r:id="rId4"/>
    <p:sldId id="257" r:id="rId5"/>
    <p:sldId id="259" r:id="rId6"/>
    <p:sldId id="260" r:id="rId7"/>
    <p:sldId id="261" r:id="rId8"/>
    <p:sldId id="283" r:id="rId9"/>
    <p:sldId id="284" r:id="rId10"/>
    <p:sldId id="285" r:id="rId11"/>
    <p:sldId id="262" r:id="rId12"/>
    <p:sldId id="263" r:id="rId13"/>
    <p:sldId id="264" r:id="rId14"/>
    <p:sldId id="265" r:id="rId15"/>
    <p:sldId id="266" r:id="rId16"/>
    <p:sldId id="274" r:id="rId17"/>
    <p:sldId id="271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AE2EA5F-D899-440E-BC52-7CD5E2AE47C4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5403961-FECA-4646-AC45-224E5F428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12D92-12C9-49BA-9786-241A279E8456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0248-C46D-4B69-B42C-EDF872C95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DBE87-C3B6-49DA-A24D-0E65F01D75FE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3B27F-A13C-4D0A-9E79-A6B14C6D9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1A598-B9AF-4E7E-AFE9-468B8A8BF919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6023E-06BF-40E4-A5D3-DDC8F58E2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6FFD1-2C06-4FEB-ADB7-F2CEC8A67DE7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EC235-259A-4F23-A0A0-8636772622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4463-262B-47E7-9030-6BE19327BBC3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34A21-FFC7-494B-ABEB-656DBB18B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4D85E-07E6-4D88-BD2E-2A3D0EB49629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19CEC-880A-4EF9-B414-F982058304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420A-9A60-4232-ABCC-3AC809E9C2F4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D4F92-E562-485D-A79A-4545D8F69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DE7B-4B28-47A1-B31B-111E3154F062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7BA1-874B-407C-97FC-FC2591160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DC302-5F9B-47CD-ACF4-9F43A41D0D8D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9B57-0714-4970-BE6B-71167D2A1F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03CDE-0BD4-4CA8-98EE-5B1DD4D3E13A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A566-EB3A-4231-9CFF-21F22A8D6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6A0A7-9AB0-492A-96B9-74311D52B369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4592-CF50-42B0-8BBF-B2A45C13E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C91449-BACB-4BE6-AC68-5F9F2DB5037E}" type="datetimeFigureOut">
              <a:rPr lang="ru-RU"/>
              <a:pPr>
                <a:defRPr/>
              </a:pPr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DCB715-6D06-47C7-B6F4-05A57F404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2152139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571875" y="1571625"/>
            <a:ext cx="3000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i="1" dirty="0">
                <a:solidFill>
                  <a:srgbClr val="C00000"/>
                </a:solidFill>
              </a:rPr>
              <a:t>Консультация для воспитателей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643313" y="2143125"/>
            <a:ext cx="32861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/>
              <a:t>Развитие монологической речи у дошкольников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678238"/>
            <a:ext cx="32861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2000250"/>
            <a:ext cx="5143500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/>
              <a:t>3. Практические: 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дидактические игры 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игры-драматизации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инсценировки, дидактические упражнения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 пластические этюды, хороводные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357554" y="1142984"/>
            <a:ext cx="5072098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C00000"/>
                </a:solidFill>
              </a:rPr>
              <a:t>Виды связной речи: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2214563"/>
            <a:ext cx="835818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4000" b="1"/>
              <a:t>диалогическая </a:t>
            </a:r>
            <a:r>
              <a:rPr lang="ru-RU" sz="2400" i="1"/>
              <a:t>(беседа двух или нескольких человек, постановка вопросов и ответы на них)</a:t>
            </a:r>
            <a:endParaRPr lang="ru-RU" sz="2800" b="1" i="1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625" y="3714750"/>
            <a:ext cx="7929563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4000" b="1"/>
              <a:t>монологическая </a:t>
            </a:r>
            <a:r>
              <a:rPr lang="ru-RU" sz="2400" i="1"/>
              <a:t>(речь одного лица, требует развернутости, полноты, четкости и взаимосвязи отдельных звеньев повествования)</a:t>
            </a:r>
            <a:endParaRPr lang="ru-RU" sz="4000" b="1" i="1"/>
          </a:p>
        </p:txBody>
      </p:sp>
      <p:pic>
        <p:nvPicPr>
          <p:cNvPr id="10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86313"/>
            <a:ext cx="20716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14612" y="1142984"/>
            <a:ext cx="6215106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Требования к монологической </a:t>
            </a:r>
            <a:r>
              <a:rPr lang="ru-RU" sz="2800" b="1" dirty="0" err="1">
                <a:solidFill>
                  <a:srgbClr val="C00000"/>
                </a:solidFill>
              </a:rPr>
              <a:t>реичи</a:t>
            </a:r>
            <a:r>
              <a:rPr lang="ru-RU" sz="2800" b="1" dirty="0">
                <a:solidFill>
                  <a:srgbClr val="C00000"/>
                </a:solidFill>
              </a:rPr>
              <a:t> 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14375" y="2143125"/>
            <a:ext cx="407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3200"/>
              <a:t>развернутость</a:t>
            </a:r>
            <a:endParaRPr lang="ru-RU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2857500"/>
            <a:ext cx="4071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3200"/>
              <a:t>полнота</a:t>
            </a:r>
            <a:endParaRPr lang="ru-RU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3500438"/>
            <a:ext cx="4071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3200"/>
              <a:t>четкость</a:t>
            </a:r>
            <a:endParaRPr lang="ru-RU" sz="2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7250" y="4071938"/>
            <a:ext cx="70723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3200"/>
              <a:t>взаимосвязь</a:t>
            </a:r>
            <a:r>
              <a:rPr lang="ru-RU" sz="2800"/>
              <a:t> </a:t>
            </a:r>
            <a:r>
              <a:rPr lang="ru-RU" sz="3200"/>
              <a:t>отдельных звеньев повествования</a:t>
            </a:r>
            <a:endParaRPr lang="ru-RU" sz="2800"/>
          </a:p>
        </p:txBody>
      </p:sp>
      <p:pic>
        <p:nvPicPr>
          <p:cNvPr id="9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86313"/>
            <a:ext cx="20716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14612" y="1142984"/>
            <a:ext cx="6215106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Критерии монологической речи:</a:t>
            </a:r>
          </a:p>
        </p:txBody>
      </p:sp>
      <p:sp>
        <p:nvSpPr>
          <p:cNvPr id="4" name="Содержимое 5"/>
          <p:cNvSpPr txBox="1">
            <a:spLocks/>
          </p:cNvSpPr>
          <p:nvPr/>
        </p:nvSpPr>
        <p:spPr>
          <a:xfrm>
            <a:off x="571500" y="3214688"/>
            <a:ext cx="8001000" cy="21431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дополнительные </a:t>
            </a:r>
          </a:p>
          <a:p>
            <a:pPr indent="-342900" fontAlgn="auto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(грамматическая правильность построения предложения, разнообразие лексических средств).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571500" y="2143125"/>
            <a:ext cx="7715250" cy="1071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основные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i="1" dirty="0">
                <a:latin typeface="Arial" pitchFamily="34" charset="0"/>
                <a:cs typeface="Arial" pitchFamily="34" charset="0"/>
              </a:rPr>
              <a:t>(связность, цельность)</a:t>
            </a:r>
            <a:endParaRPr lang="ru-RU" sz="3200" dirty="0">
              <a:latin typeface="+mn-lt"/>
              <a:cs typeface="+mn-cs"/>
            </a:endParaRPr>
          </a:p>
        </p:txBody>
      </p:sp>
      <p:pic>
        <p:nvPicPr>
          <p:cNvPr id="8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2288" y="4786313"/>
            <a:ext cx="2149475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1736" y="928670"/>
            <a:ext cx="642942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Типы монологической речи </a:t>
            </a:r>
          </a:p>
          <a:p>
            <a:pPr algn="ctr">
              <a:defRPr/>
            </a:pPr>
            <a:r>
              <a:rPr lang="ru-RU" sz="2400" i="1" dirty="0">
                <a:solidFill>
                  <a:srgbClr val="C00000"/>
                </a:solidFill>
              </a:rPr>
              <a:t>(по функции)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2071688"/>
            <a:ext cx="8215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Описание</a:t>
            </a:r>
            <a:r>
              <a:rPr lang="ru-RU" sz="2400"/>
              <a:t> – </a:t>
            </a:r>
            <a:r>
              <a:rPr lang="ru-RU" sz="2400" i="1"/>
              <a:t>характеристика предмета в статике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2571750"/>
            <a:ext cx="82153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Повествование</a:t>
            </a:r>
            <a:r>
              <a:rPr lang="ru-RU" sz="2400"/>
              <a:t> – </a:t>
            </a:r>
            <a:r>
              <a:rPr lang="ru-RU" sz="2400" i="1"/>
              <a:t>связный рассказ о каких-нибудь событиях</a:t>
            </a:r>
            <a:endParaRPr lang="ru-RU" sz="2800" i="1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3500438"/>
            <a:ext cx="81438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Рассуждение</a:t>
            </a:r>
            <a:r>
              <a:rPr lang="ru-RU" sz="2400"/>
              <a:t> </a:t>
            </a:r>
            <a:r>
              <a:rPr lang="ru-RU" sz="2400" i="1"/>
              <a:t>– логическое изложение материала в форме доказательства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28688" y="4500563"/>
            <a:ext cx="80724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Контаминация</a:t>
            </a:r>
            <a:r>
              <a:rPr lang="ru-RU" sz="2400"/>
              <a:t> – </a:t>
            </a:r>
            <a:r>
              <a:rPr lang="ru-RU" sz="2400" i="1"/>
              <a:t>смешанный тип, с элементами остальных типов</a:t>
            </a:r>
          </a:p>
        </p:txBody>
      </p:sp>
      <p:pic>
        <p:nvPicPr>
          <p:cNvPr id="8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2288" y="5000625"/>
            <a:ext cx="19145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1736" y="928670"/>
            <a:ext cx="642942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Типы монологической речи </a:t>
            </a:r>
          </a:p>
          <a:p>
            <a:pPr algn="ctr">
              <a:defRPr/>
            </a:pPr>
            <a:r>
              <a:rPr lang="ru-RU" sz="2400" i="1" dirty="0">
                <a:solidFill>
                  <a:srgbClr val="C00000"/>
                </a:solidFill>
              </a:rPr>
              <a:t>(по источнику высказывания)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</p:txBody>
      </p:sp>
      <p:pic>
        <p:nvPicPr>
          <p:cNvPr id="4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2288" y="5000625"/>
            <a:ext cx="19145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2214563"/>
            <a:ext cx="8215313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Рассказывание по игрушкам и картинам </a:t>
            </a:r>
            <a:r>
              <a:rPr lang="ru-RU" sz="2400"/>
              <a:t>– </a:t>
            </a:r>
            <a:r>
              <a:rPr lang="ru-RU" sz="2400" i="1"/>
              <a:t>дети передают определенный сюжет, подсказанный картиной, готовой игровой ситуацией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063" y="3571875"/>
            <a:ext cx="821531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Рассказывание из опыта </a:t>
            </a:r>
            <a:r>
              <a:rPr lang="ru-RU" sz="2400"/>
              <a:t>– </a:t>
            </a:r>
            <a:r>
              <a:rPr lang="ru-RU" sz="2400" i="1"/>
              <a:t>опирается на представления ребенка, полученные в процессе наблюдений, различной деятельности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4929188"/>
            <a:ext cx="81438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Творческое рассказывание </a:t>
            </a:r>
            <a:r>
              <a:rPr lang="ru-RU" sz="2400"/>
              <a:t>– </a:t>
            </a:r>
            <a:r>
              <a:rPr lang="ru-RU" sz="2400" i="1"/>
              <a:t>рассказы о вымышленных событиях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71736" y="928670"/>
            <a:ext cx="6429420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</a:rPr>
              <a:t>Типы монологической речи </a:t>
            </a:r>
          </a:p>
          <a:p>
            <a:pPr algn="ctr">
              <a:defRPr/>
            </a:pPr>
            <a:r>
              <a:rPr lang="ru-RU" sz="2400" i="1" dirty="0">
                <a:solidFill>
                  <a:srgbClr val="C00000"/>
                </a:solidFill>
              </a:rPr>
              <a:t>(по ведущей психической деятельности)</a:t>
            </a:r>
            <a:r>
              <a:rPr lang="ru-RU" sz="2800" b="1" dirty="0">
                <a:solidFill>
                  <a:srgbClr val="C00000"/>
                </a:solidFill>
              </a:rPr>
              <a:t>:</a:t>
            </a:r>
          </a:p>
        </p:txBody>
      </p:sp>
      <p:pic>
        <p:nvPicPr>
          <p:cNvPr id="4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5111750"/>
            <a:ext cx="1914525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2875" y="2071688"/>
            <a:ext cx="821531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 Рассказывание по зрительному, осязательному, или слуховому восприятию </a:t>
            </a:r>
            <a:r>
              <a:rPr lang="ru-RU" sz="2400"/>
              <a:t>– </a:t>
            </a:r>
            <a:r>
              <a:rPr lang="ru-RU" sz="2400" i="1"/>
              <a:t>носит описательный характер, дети рассказывают о</a:t>
            </a:r>
            <a:r>
              <a:rPr lang="en-US" sz="2400" i="1"/>
              <a:t> </a:t>
            </a:r>
            <a:r>
              <a:rPr lang="ru-RU" sz="2400" i="1"/>
              <a:t>предметах и явлениях, которые видят в данный момент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" y="3786188"/>
            <a:ext cx="82153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/>
              <a:t> </a:t>
            </a:r>
            <a:r>
              <a:rPr lang="ru-RU" sz="2400" b="1"/>
              <a:t>Рассказывание по памяти </a:t>
            </a:r>
            <a:r>
              <a:rPr lang="ru-RU" sz="2400"/>
              <a:t>– </a:t>
            </a:r>
            <a:r>
              <a:rPr lang="ru-RU" sz="2400" i="1"/>
              <a:t>рассказывание из опыта, о пережитом, воспринятом ранее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4714875"/>
            <a:ext cx="81438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/>
              <a:t> </a:t>
            </a:r>
            <a:r>
              <a:rPr lang="ru-RU" sz="2400" b="1"/>
              <a:t> Рассказывание по воображению </a:t>
            </a:r>
            <a:r>
              <a:rPr lang="ru-RU" sz="2400"/>
              <a:t>– </a:t>
            </a:r>
            <a:r>
              <a:rPr lang="ru-RU" sz="2400" i="1"/>
              <a:t>творческие рассказы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643438" y="214290"/>
            <a:ext cx="3786246" cy="95410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</a:rPr>
              <a:t>Методика развития </a:t>
            </a:r>
          </a:p>
          <a:p>
            <a:pPr>
              <a:defRPr/>
            </a:pPr>
            <a:r>
              <a:rPr lang="ru-RU" sz="2800" b="1" dirty="0">
                <a:solidFill>
                  <a:srgbClr val="C00000"/>
                </a:solidFill>
              </a:rPr>
              <a:t>монологической речи: 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676400" y="1581150"/>
            <a:ext cx="7467600" cy="527685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Обогащение словарного запаса (активного, пассивного).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Формирование грамматических категорий.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Обучение пересказу.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Работа над составлением описательных и повествовательных рассказов: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i="1" dirty="0">
                <a:cs typeface="+mn-cs"/>
              </a:rPr>
              <a:t>рассказы детей по готовому образцу;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i="1" dirty="0">
                <a:cs typeface="+mn-cs"/>
              </a:rPr>
              <a:t>рассказы по восприятию;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i="1" dirty="0">
                <a:cs typeface="+mn-cs"/>
              </a:rPr>
              <a:t>рассказы по памяти;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i="1" dirty="0">
                <a:cs typeface="+mn-cs"/>
              </a:rPr>
              <a:t>рассказы по воображению (творческие);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ru-RU" i="1" dirty="0">
                <a:cs typeface="+mn-cs"/>
              </a:rPr>
              <a:t>сравнительно-описательные рассказы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Обучение рассказу по картине.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Обучение рассказу по серии картин.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 Разучивание стихотворений.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>
                <a:cs typeface="+mn-cs"/>
              </a:rPr>
              <a:t> Отгадывание загадок.</a:t>
            </a:r>
            <a:endParaRPr lang="ru-RU" sz="280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dirty="0"/>
              <a:t>Развитие речи в игре: дидактической, сюжетно-ролевой, драматизации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00364" y="928670"/>
            <a:ext cx="557216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000" b="1" dirty="0">
                <a:solidFill>
                  <a:srgbClr val="C00000"/>
                </a:solidFill>
              </a:rPr>
              <a:t>Характеристика связной речи у дошкольников: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500063" y="1928813"/>
            <a:ext cx="8429625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latin typeface="+mn-lt"/>
                <a:cs typeface="+mn-cs"/>
              </a:rPr>
              <a:t>Дети самостоятельно определяют наличие звука в слове, отбирают картинки, придумывают слова с заданным звуком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latin typeface="+mn-lt"/>
                <a:cs typeface="+mn-cs"/>
              </a:rPr>
              <a:t>Выделяют ударный гласный, первый и последний звуки в слове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latin typeface="+mn-lt"/>
                <a:cs typeface="+mn-cs"/>
              </a:rPr>
              <a:t>В этом возрасте ребёнок должен самостоятельно обобщать и классифицировать предметы по различным признакам.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ru-RU" sz="2400" dirty="0">
                <a:latin typeface="+mn-lt"/>
                <a:cs typeface="+mn-cs"/>
              </a:rPr>
              <a:t>Активно развивается речевое и языковое внимание, память, логическое мышление и другие предпосылки, необходимые для дальнейшего развития ребёнка, его успешного обучения в школе</a:t>
            </a:r>
          </a:p>
        </p:txBody>
      </p:sp>
      <p:pic>
        <p:nvPicPr>
          <p:cNvPr id="5" name="Рисунок 4" descr="421f6ba929749ea838622d74a7779cf3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4786313"/>
            <a:ext cx="28670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43174" y="928670"/>
            <a:ext cx="635798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C00000"/>
                </a:solidFill>
              </a:rPr>
              <a:t>Проблемы речи детей дошкольного возраста: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14375" y="1857375"/>
            <a:ext cx="7848600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/>
              <a:t>  Односложная, состоящая лишь из простых предложений речь. 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   Неспособность грамматически правильно построить предложение.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Бедность речи. Недостаточный словарный запас.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Употребление нелитературных слов и выражений.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Бедная диалогическая речь: неспособность грамотно и доступно сформулировать вопрос, построить краткий или развёрнутый   ответ.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Неспособность построить монолог: например, сюжетный или   описательный  рассказ на предложенную тему, пересказ текста  своими словами.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Отсутствие логического обоснования своих утверждений и  выводов.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Отсутствие навыков культуры речи: неумение использовать интонацию, регулировать громкость голоса и темп речи и т. д.</a:t>
            </a:r>
          </a:p>
          <a:p>
            <a:pPr>
              <a:buFont typeface="Wingdings" pitchFamily="2" charset="2"/>
              <a:buChar char="v"/>
            </a:pPr>
            <a:r>
              <a:rPr lang="ru-RU"/>
              <a:t>  Плохая дикция.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868" y="1214422"/>
            <a:ext cx="4143404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C00000"/>
                </a:solidFill>
              </a:rPr>
              <a:t>СВЯЗНАЯ РЕЧЬ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0063" y="2214563"/>
            <a:ext cx="82867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Связную речь </a:t>
            </a:r>
            <a:r>
              <a:rPr lang="ru-RU" sz="3600"/>
              <a:t>на современном этапе развития науки рассматривают как вид речемыслительной деятельности, результатом которой является текстовое сообщение. </a:t>
            </a:r>
          </a:p>
          <a:p>
            <a:endParaRPr lang="ru-RU" sz="4000"/>
          </a:p>
        </p:txBody>
      </p:sp>
      <p:pic>
        <p:nvPicPr>
          <p:cNvPr id="6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86313"/>
            <a:ext cx="20716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57188" y="1928813"/>
            <a:ext cx="87868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/>
              <a:t>Само текстовое сообщение является сложной речевой единицей высшего порядка, которая отражает диалектическое единство двух планов: внутреннего (</a:t>
            </a:r>
            <a:r>
              <a:rPr lang="ru-RU" sz="3200" b="1"/>
              <a:t>семантического</a:t>
            </a:r>
            <a:r>
              <a:rPr lang="ru-RU" sz="3200"/>
              <a:t>) и внешнего (</a:t>
            </a:r>
            <a:r>
              <a:rPr lang="ru-RU" sz="3200" b="1"/>
              <a:t>языкового</a:t>
            </a:r>
            <a:r>
              <a:rPr lang="ru-RU" sz="3200"/>
              <a:t>), каждый из которых строится на основе собственных единиц и правил их объединения. </a:t>
            </a:r>
          </a:p>
        </p:txBody>
      </p:sp>
      <p:pic>
        <p:nvPicPr>
          <p:cNvPr id="10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786313"/>
            <a:ext cx="20716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500826" y="1000108"/>
            <a:ext cx="242889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800" b="1" dirty="0">
                <a:solidFill>
                  <a:srgbClr val="C00000"/>
                </a:solidFill>
              </a:rPr>
              <a:t>ВЫВОД: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2357438"/>
            <a:ext cx="77152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Развитие связной речи– </a:t>
            </a:r>
            <a:r>
              <a:rPr lang="ru-RU" sz="3600"/>
              <a:t>есть цель и средство практического усвоения языка</a:t>
            </a:r>
          </a:p>
        </p:txBody>
      </p:sp>
      <p:pic>
        <p:nvPicPr>
          <p:cNvPr id="8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25" y="4135438"/>
            <a:ext cx="27860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488" y="1214422"/>
            <a:ext cx="6000792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C00000"/>
                </a:solidFill>
              </a:rPr>
              <a:t>Развитие связной речи: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2428875"/>
            <a:ext cx="77866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z="2000" b="1"/>
              <a:t>необходимо вести словарную работу </a:t>
            </a:r>
            <a:r>
              <a:rPr lang="ru-RU" sz="2000" i="1"/>
              <a:t>(обширный запас слов и умение им пользоваться помогает выразить мысль наиболее точно и полно)  </a:t>
            </a:r>
            <a:endParaRPr lang="ru-RU" i="1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3500438"/>
            <a:ext cx="77866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z="2000" b="1"/>
              <a:t>необходимо формировать грамматический строй речи </a:t>
            </a:r>
            <a:r>
              <a:rPr lang="ru-RU" sz="2000" i="1"/>
              <a:t>(умение выражать свои мысли простыми и распространенными, сложносочиненными и сложноподчиненными предложениями, правильно используя грамматические формы рода, числа и падежа)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5286375"/>
            <a:ext cx="7786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02060"/>
                </a:solidFill>
              </a:rPr>
              <a:t> </a:t>
            </a:r>
            <a:r>
              <a:rPr lang="ru-RU" sz="2000" b="1"/>
              <a:t>необходимо воспитывать звуковую культуру речи </a:t>
            </a:r>
            <a:r>
              <a:rPr lang="ru-RU" sz="2000" i="1"/>
              <a:t>(речь должна быть внятной, четкой, выразительной)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928926" y="1000108"/>
            <a:ext cx="5715040" cy="5539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000" b="1" dirty="0">
                <a:solidFill>
                  <a:srgbClr val="C00000"/>
                </a:solidFill>
              </a:rPr>
              <a:t>Методы развития  связной речи: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000125" y="2214563"/>
            <a:ext cx="7000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800" b="1"/>
              <a:t>1. Наглядные. </a:t>
            </a:r>
          </a:p>
          <a:p>
            <a:r>
              <a:rPr lang="ru-RU" sz="2800" i="1" u="sng"/>
              <a:t>Непосредственные:</a:t>
            </a:r>
            <a:endParaRPr lang="ru-RU" sz="2400" i="1" u="sng"/>
          </a:p>
          <a:p>
            <a:pPr>
              <a:buFont typeface="Wingdings" pitchFamily="2" charset="2"/>
              <a:buChar char="v"/>
            </a:pPr>
            <a:r>
              <a:rPr lang="ru-RU" sz="2400"/>
              <a:t>наблюдения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экскурсии 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осмотры 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рассматривание предметов.</a:t>
            </a:r>
          </a:p>
          <a:p>
            <a:r>
              <a:rPr lang="ru-RU" sz="2400"/>
              <a:t> </a:t>
            </a:r>
            <a:r>
              <a:rPr lang="ru-RU" sz="2800" i="1" u="sng"/>
              <a:t>Опосредованные: </a:t>
            </a:r>
            <a:endParaRPr lang="ru-RU" sz="2400" i="1" u="sng"/>
          </a:p>
          <a:p>
            <a:pPr>
              <a:buFont typeface="Wingdings" pitchFamily="2" charset="2"/>
              <a:buChar char="v"/>
            </a:pPr>
            <a:r>
              <a:rPr lang="ru-RU" sz="2400"/>
              <a:t>рассматривание изобразительной наглядности</a:t>
            </a:r>
          </a:p>
        </p:txBody>
      </p:sp>
      <p:pic>
        <p:nvPicPr>
          <p:cNvPr id="5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3" y="4286250"/>
            <a:ext cx="2619375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my-journal-powerpoint-backgrou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7" descr="C:\Documents and Settings\Irene\Рабочий стол\Рисунок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678238"/>
            <a:ext cx="328612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2000250"/>
            <a:ext cx="5143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3200" b="1"/>
              <a:t>2. </a:t>
            </a:r>
            <a:r>
              <a:rPr lang="ru-RU" sz="2800" b="1"/>
              <a:t>Словесные</a:t>
            </a:r>
            <a:r>
              <a:rPr lang="ru-RU" sz="3200" b="1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чтение и рассказывание художественных произведений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заучивание наизусть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пересказ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беседа</a:t>
            </a:r>
          </a:p>
          <a:p>
            <a:pPr>
              <a:buFont typeface="Wingdings" pitchFamily="2" charset="2"/>
              <a:buChar char="v"/>
            </a:pPr>
            <a:r>
              <a:rPr lang="ru-RU" sz="2400"/>
              <a:t>рассказ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693</Words>
  <PresentationFormat>Экран (4:3)</PresentationFormat>
  <Paragraphs>90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Wingdings 2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51</cp:revision>
  <dcterms:created xsi:type="dcterms:W3CDTF">2013-09-10T17:44:19Z</dcterms:created>
  <dcterms:modified xsi:type="dcterms:W3CDTF">2015-03-02T17:26:51Z</dcterms:modified>
</cp:coreProperties>
</file>